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ter Light"/>
      <p:regular r:id="rId23"/>
      <p:bold r:id="rId24"/>
    </p:embeddedFont>
    <p:embeddedFont>
      <p:font typeface="Inter"/>
      <p:regular r:id="rId25"/>
      <p:bold r:id="rId26"/>
    </p:embeddedFont>
    <p:embeddedFont>
      <p:font typeface="Exo 2"/>
      <p:regular r:id="rId27"/>
      <p:bold r:id="rId28"/>
      <p:italic r:id="rId29"/>
      <p:boldItalic r:id="rId30"/>
    </p:embeddedFont>
    <p:embeddedFont>
      <p:font typeface="Barlow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Light-bold.fntdata"/><Relationship Id="rId23" Type="http://schemas.openxmlformats.org/officeDocument/2006/relationships/font" Target="fonts/Inter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Exo2-bold.fntdata"/><Relationship Id="rId27" Type="http://schemas.openxmlformats.org/officeDocument/2006/relationships/font" Target="fonts/Exo2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xo2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regular.fntdata"/><Relationship Id="rId30" Type="http://schemas.openxmlformats.org/officeDocument/2006/relationships/font" Target="fonts/Exo2-boldItalic.fntdata"/><Relationship Id="rId11" Type="http://schemas.openxmlformats.org/officeDocument/2006/relationships/slide" Target="slides/slide6.xml"/><Relationship Id="rId33" Type="http://schemas.openxmlformats.org/officeDocument/2006/relationships/font" Target="fonts/Barlow-italic.fntdata"/><Relationship Id="rId10" Type="http://schemas.openxmlformats.org/officeDocument/2006/relationships/slide" Target="slides/slide5.xml"/><Relationship Id="rId32" Type="http://schemas.openxmlformats.org/officeDocument/2006/relationships/font" Target="fonts/Barlow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Barlow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c05dde2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2cc05dde2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c05dde2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c05dde2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c05dde2d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c05dde2d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c05dde2d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c05dde2d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99485bbb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99485bbb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9485bbb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99485bbb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5d4d3469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5d4d346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99485bbb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99485bbb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6da8443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6da844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cb77fce8f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cb77fce8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c05dde2d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c05dde2d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c05dde2d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c05dde2d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ed123e6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ed123e6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fed123e6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fed123e6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51e202a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51e202a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c05dde2d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c05dde2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33625"/>
            <a:ext cx="2613000" cy="61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None/>
              <a:defRPr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arlow"/>
              <a:buNone/>
              <a:defRPr sz="2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Inter"/>
              <a:buChar char="●"/>
              <a:defRPr sz="1800"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○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■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●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○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■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●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Inter"/>
              <a:buChar char="○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13131"/>
              </a:buClr>
              <a:buSzPts val="1400"/>
              <a:buFont typeface="Inter"/>
              <a:buChar char="■"/>
              <a:defRPr>
                <a:solidFill>
                  <a:srgbClr val="31313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71725" y="227351"/>
            <a:ext cx="2269614" cy="34554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000" y="1056300"/>
            <a:ext cx="6471998" cy="364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000" y="1056300"/>
            <a:ext cx="6471998" cy="364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000" y="1056300"/>
            <a:ext cx="6471998" cy="364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PÚBLICO-ALVO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544075" y="1587825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161C"/>
                </a:solidFill>
                <a:latin typeface="Inter"/>
                <a:ea typeface="Inter"/>
                <a:cs typeface="Inter"/>
                <a:sym typeface="Inter"/>
              </a:rPr>
              <a:t>Governos</a:t>
            </a:r>
            <a:endParaRPr b="1" sz="2400">
              <a:solidFill>
                <a:srgbClr val="17161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850" y="1336325"/>
            <a:ext cx="2188775" cy="10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325" y="1067963"/>
            <a:ext cx="1593825" cy="15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33400" y="3091600"/>
            <a:ext cx="231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161C"/>
                </a:solidFill>
                <a:latin typeface="Inter"/>
                <a:ea typeface="Inter"/>
                <a:cs typeface="Inter"/>
                <a:sym typeface="Inter"/>
              </a:rPr>
              <a:t>Setor Privado</a:t>
            </a:r>
            <a:endParaRPr b="1" sz="2400">
              <a:solidFill>
                <a:srgbClr val="17161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6">
            <a:alphaModFix/>
          </a:blip>
          <a:srcRect b="8486" l="0" r="0" t="8477"/>
          <a:stretch/>
        </p:blipFill>
        <p:spPr>
          <a:xfrm>
            <a:off x="3889300" y="2840100"/>
            <a:ext cx="2188775" cy="10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6775" y="2571738"/>
            <a:ext cx="1593825" cy="15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6605638" y="1942700"/>
            <a:ext cx="2007300" cy="1911900"/>
          </a:xfrm>
          <a:prstGeom prst="ellipse">
            <a:avLst/>
          </a:prstGeom>
          <a:solidFill>
            <a:srgbClr val="0587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3514213" y="1723688"/>
            <a:ext cx="2550600" cy="2349900"/>
          </a:xfrm>
          <a:prstGeom prst="ellipse">
            <a:avLst/>
          </a:prstGeom>
          <a:solidFill>
            <a:srgbClr val="0587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221713" y="1598600"/>
            <a:ext cx="2775300" cy="2600100"/>
          </a:xfrm>
          <a:prstGeom prst="ellipse">
            <a:avLst/>
          </a:prstGeom>
          <a:solidFill>
            <a:srgbClr val="0587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MERCADO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322063" y="2367650"/>
            <a:ext cx="2574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$8T</a:t>
            </a:r>
            <a:endParaRPr b="1" sz="4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Tamanho do Mercado Mundial</a:t>
            </a:r>
            <a:endParaRPr b="1"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567788" y="2444601"/>
            <a:ext cx="245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6.3%</a:t>
            </a:r>
            <a:br>
              <a:rPr b="1" lang="en" sz="3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Taxa de Crescimento Anual (Mundial)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6272638" y="2506100"/>
            <a:ext cx="2673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$480B</a:t>
            </a:r>
            <a:endParaRPr b="1" sz="2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Tamanho do Mercado </a:t>
            </a:r>
            <a:endParaRPr b="1" sz="13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Português</a:t>
            </a:r>
            <a:endParaRPr b="1" sz="3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34500" y="50775"/>
            <a:ext cx="27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NEGÓCIO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2350488" y="3582950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471938" y="1120375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990375" y="1367850"/>
            <a:ext cx="2140200" cy="22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5207788" y="1513875"/>
            <a:ext cx="169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Setor Privado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990363" y="2496950"/>
            <a:ext cx="21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Software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 em escala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4990363" y="1996188"/>
            <a:ext cx="2140200" cy="2952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Preço Variável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990363" y="2961575"/>
            <a:ext cx="21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Suporte avançado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0" y="48900"/>
            <a:ext cx="3163500" cy="6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795575" y="5047838"/>
            <a:ext cx="16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2350488" y="1120363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1868925" y="1367846"/>
            <a:ext cx="2140200" cy="22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086338" y="1513863"/>
            <a:ext cx="169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Governos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868913" y="2496938"/>
            <a:ext cx="21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Software em escala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1868913" y="1996175"/>
            <a:ext cx="2140200" cy="2952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Preço Variável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1868913" y="2961563"/>
            <a:ext cx="21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Suporte avançado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495200" y="2356188"/>
            <a:ext cx="162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Gustavo Lima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1181" l="0" r="0" t="1181"/>
          <a:stretch/>
        </p:blipFill>
        <p:spPr>
          <a:xfrm>
            <a:off x="492050" y="2146975"/>
            <a:ext cx="875871" cy="849525"/>
          </a:xfrm>
          <a:prstGeom prst="rect">
            <a:avLst/>
          </a:prstGeom>
          <a:noFill/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8"/>
          <p:cNvSpPr/>
          <p:nvPr/>
        </p:nvSpPr>
        <p:spPr>
          <a:xfrm>
            <a:off x="0" y="48900"/>
            <a:ext cx="31962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4420213" y="2356200"/>
            <a:ext cx="162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Adrian Dinis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5">
            <a:alphaModFix/>
          </a:blip>
          <a:srcRect b="1503" l="0" r="0" t="1503"/>
          <a:stretch/>
        </p:blipFill>
        <p:spPr>
          <a:xfrm>
            <a:off x="3417063" y="2146988"/>
            <a:ext cx="875871" cy="849525"/>
          </a:xfrm>
          <a:prstGeom prst="rect">
            <a:avLst/>
          </a:prstGeom>
          <a:noFill/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8"/>
          <p:cNvSpPr txBox="1"/>
          <p:nvPr/>
        </p:nvSpPr>
        <p:spPr>
          <a:xfrm>
            <a:off x="7345225" y="2356213"/>
            <a:ext cx="162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Diogo Martins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6">
            <a:alphaModFix/>
          </a:blip>
          <a:srcRect b="1503" l="0" r="0" t="1503"/>
          <a:stretch/>
        </p:blipFill>
        <p:spPr>
          <a:xfrm>
            <a:off x="6342075" y="2147000"/>
            <a:ext cx="875871" cy="849525"/>
          </a:xfrm>
          <a:prstGeom prst="rect">
            <a:avLst/>
          </a:prstGeom>
          <a:noFill/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0" y="0"/>
            <a:ext cx="3344100" cy="91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560250" y="2941525"/>
            <a:ext cx="187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58789"/>
                </a:solidFill>
                <a:latin typeface="Inter"/>
                <a:ea typeface="Inter"/>
                <a:cs typeface="Inter"/>
                <a:sym typeface="Inter"/>
              </a:rPr>
              <a:t>Obrigado!</a:t>
            </a:r>
            <a:endParaRPr b="1" sz="2400">
              <a:solidFill>
                <a:srgbClr val="05878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2630400" y="1784850"/>
            <a:ext cx="388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8689"/>
                </a:solidFill>
                <a:latin typeface="Inter Light"/>
                <a:ea typeface="Inter Light"/>
                <a:cs typeface="Inter Light"/>
                <a:sym typeface="Inter Light"/>
              </a:rPr>
              <a:t>O seu assistente de saúde virtual,</a:t>
            </a:r>
            <a:endParaRPr sz="1800">
              <a:solidFill>
                <a:srgbClr val="05868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8689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Sempre disponível</a:t>
            </a:r>
            <a:endParaRPr sz="1800">
              <a:solidFill>
                <a:srgbClr val="05868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5868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0" y="1400550"/>
            <a:ext cx="2443150" cy="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25" y="1509225"/>
            <a:ext cx="6095550" cy="2125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63" y="152400"/>
            <a:ext cx="4370267" cy="483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264" y="0"/>
            <a:ext cx="43594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2392275" y="1474600"/>
            <a:ext cx="396900" cy="2772600"/>
          </a:xfrm>
          <a:prstGeom prst="rect">
            <a:avLst/>
          </a:prstGeom>
          <a:solidFill>
            <a:srgbClr val="181818"/>
          </a:solidFill>
          <a:ln cap="flat" cmpd="sng" w="9525">
            <a:solidFill>
              <a:srgbClr val="1818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443400" y="1519050"/>
            <a:ext cx="695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Sobrecarga nas Urgências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Apesar da disponibilidade do serviço nacional para a marcação de consultas, a maioria das pessoas preferem ir diretamente às urgências, levando a uma sobrelotação dos serviços, que já tem recursos limitados.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443400" y="2873550"/>
            <a:ext cx="6952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Pouca Marcação de Consultas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 marcação de consultas médicas é, muitas vezes, negligenciada, o que leva a um nível baixo de medicina preventiva, dando ênfase a problemas de saúde mais graves e a ir diretamente às urgências.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500675" y="2410425"/>
            <a:ext cx="395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8689"/>
                </a:solidFill>
                <a:latin typeface="Inter Light"/>
                <a:ea typeface="Inter Light"/>
                <a:cs typeface="Inter Light"/>
                <a:sym typeface="Inter Light"/>
              </a:rPr>
              <a:t>O seu assistente de saúde virtual,</a:t>
            </a:r>
            <a:endParaRPr sz="1800">
              <a:solidFill>
                <a:srgbClr val="058689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8689"/>
                </a:solidFill>
                <a:latin typeface="Inter Light"/>
                <a:ea typeface="Inter Light"/>
                <a:cs typeface="Inter Light"/>
                <a:sym typeface="Inter Light"/>
              </a:rPr>
              <a:t>           Sempre disponível</a:t>
            </a:r>
            <a:endParaRPr sz="1800">
              <a:solidFill>
                <a:srgbClr val="058689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00" y="2002500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0"/>
            <a:ext cx="77171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675550" y="1302650"/>
            <a:ext cx="639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Um assistente de saúde virtual, que permite aos utentes ter um diagnóstico, plano de tratamento e triagem hospitalar antecipada, de forma rápida e eficiente.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75550" y="2535225"/>
            <a:ext cx="2140200" cy="155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EB4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675550" y="2687950"/>
            <a:ext cx="214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"/>
                <a:ea typeface="Inter"/>
                <a:cs typeface="Inter"/>
                <a:sym typeface="Inter"/>
              </a:rPr>
              <a:t>SEMPRE</a:t>
            </a:r>
            <a:endParaRPr b="1"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"/>
                <a:ea typeface="Inter"/>
                <a:cs typeface="Inter"/>
                <a:sym typeface="Inter"/>
              </a:rPr>
              <a:t>ACESSÍVEL</a:t>
            </a:r>
            <a:endParaRPr b="1"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939700" y="3457450"/>
            <a:ext cx="16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24/7, 365/ano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3269275" y="2535225"/>
            <a:ext cx="2140200" cy="155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EB4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175975" y="2703250"/>
            <a:ext cx="23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ORIENTAÇÃO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Inter"/>
                <a:ea typeface="Inter"/>
                <a:cs typeface="Inter"/>
                <a:sym typeface="Inter"/>
              </a:rPr>
              <a:t>PERSONALIZADA</a:t>
            </a:r>
            <a:endParaRPr b="1"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533425" y="3457450"/>
            <a:ext cx="16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c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om análise de dados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6127150" y="2535225"/>
            <a:ext cx="2140200" cy="155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3EB4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6127150" y="2687950"/>
            <a:ext cx="2140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"/>
                <a:ea typeface="Inter"/>
                <a:cs typeface="Inter"/>
                <a:sym typeface="Inter"/>
              </a:rPr>
              <a:t>OPTIMIZAÇÃO</a:t>
            </a:r>
            <a:endParaRPr b="1" sz="19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Inter"/>
                <a:ea typeface="Inter"/>
                <a:cs typeface="Inter"/>
                <a:sym typeface="Inter"/>
              </a:rPr>
              <a:t>DE RECURSOS</a:t>
            </a:r>
            <a:endParaRPr b="1" sz="1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6391300" y="3457450"/>
            <a:ext cx="16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" sz="1200">
                <a:latin typeface="Inter"/>
                <a:ea typeface="Inter"/>
                <a:cs typeface="Inter"/>
                <a:sym typeface="Inter"/>
              </a:rPr>
              <a:t>estão de saúde proativa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0" y="40375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000" y="1056300"/>
            <a:ext cx="6471998" cy="364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906375" y="117850"/>
            <a:ext cx="5295900" cy="531000"/>
          </a:xfrm>
          <a:prstGeom prst="rect">
            <a:avLst/>
          </a:prstGeom>
          <a:solidFill>
            <a:srgbClr val="058789"/>
          </a:solidFill>
          <a:ln cap="flat" cmpd="sng" w="9525">
            <a:solidFill>
              <a:srgbClr val="0587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0" y="48900"/>
            <a:ext cx="3179100" cy="114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25" y="213388"/>
            <a:ext cx="2443150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000" y="1056300"/>
            <a:ext cx="6471998" cy="3640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" cy="514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buseTotal">
  <a:themeElements>
    <a:clrScheme name="Simple Light">
      <a:dk1>
        <a:srgbClr val="292929"/>
      </a:dk1>
      <a:lt1>
        <a:srgbClr val="FFFFFF"/>
      </a:lt1>
      <a:dk2>
        <a:srgbClr val="595959"/>
      </a:dk2>
      <a:lt2>
        <a:srgbClr val="EEEEEE"/>
      </a:lt2>
      <a:accent1>
        <a:srgbClr val="002391"/>
      </a:accent1>
      <a:accent2>
        <a:srgbClr val="2E6FFF"/>
      </a:accent2>
      <a:accent3>
        <a:srgbClr val="10B6FF"/>
      </a:accent3>
      <a:accent4>
        <a:srgbClr val="80A4ED"/>
      </a:accent4>
      <a:accent5>
        <a:srgbClr val="9FE8FF"/>
      </a:accent5>
      <a:accent6>
        <a:srgbClr val="F6F8FF"/>
      </a:accent6>
      <a:hlink>
        <a:srgbClr val="0023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